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12"/>
  </p:notesMasterIdLst>
  <p:handoutMasterIdLst>
    <p:handoutMasterId r:id="rId13"/>
  </p:handoutMasterIdLst>
  <p:sldIdLst>
    <p:sldId id="509" r:id="rId5"/>
    <p:sldId id="611" r:id="rId6"/>
    <p:sldId id="616" r:id="rId7"/>
    <p:sldId id="623" r:id="rId8"/>
    <p:sldId id="625" r:id="rId9"/>
    <p:sldId id="630" r:id="rId10"/>
    <p:sldId id="591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463"/>
    <a:srgbClr val="F7AB1B"/>
    <a:srgbClr val="4161AA"/>
    <a:srgbClr val="16B0C8"/>
    <a:srgbClr val="34B18F"/>
    <a:srgbClr val="FABF04"/>
    <a:srgbClr val="EA5456"/>
    <a:srgbClr val="EF7F9D"/>
    <a:srgbClr val="003E3B"/>
    <a:srgbClr val="003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Janušauskaitė" userId="84b383a5-3d54-4925-b731-103235e019d7" providerId="ADAL" clId="{2983F4E0-D471-4D1A-A93C-F5B84CCF46A3}"/>
    <pc:docChg chg="modSld">
      <pc:chgData name="Kristina Janušauskaitė" userId="84b383a5-3d54-4925-b731-103235e019d7" providerId="ADAL" clId="{2983F4E0-D471-4D1A-A93C-F5B84CCF46A3}" dt="2025-10-09T20:36:20.091" v="2" actId="14100"/>
      <pc:docMkLst>
        <pc:docMk/>
      </pc:docMkLst>
      <pc:sldChg chg="modSp mod">
        <pc:chgData name="Kristina Janušauskaitė" userId="84b383a5-3d54-4925-b731-103235e019d7" providerId="ADAL" clId="{2983F4E0-D471-4D1A-A93C-F5B84CCF46A3}" dt="2025-10-09T20:36:20.091" v="2" actId="14100"/>
        <pc:sldMkLst>
          <pc:docMk/>
          <pc:sldMk cId="2538044295" sldId="616"/>
        </pc:sldMkLst>
        <pc:spChg chg="mod">
          <ac:chgData name="Kristina Janušauskaitė" userId="84b383a5-3d54-4925-b731-103235e019d7" providerId="ADAL" clId="{2983F4E0-D471-4D1A-A93C-F5B84CCF46A3}" dt="2025-10-09T20:36:20.091" v="2" actId="14100"/>
          <ac:spMkLst>
            <pc:docMk/>
            <pc:sldMk cId="2538044295" sldId="616"/>
            <ac:spMk id="9" creationId="{97B64B94-CD0B-26E1-9E76-B266431854B5}"/>
          </ac:spMkLst>
        </pc:spChg>
        <pc:spChg chg="mod">
          <ac:chgData name="Kristina Janušauskaitė" userId="84b383a5-3d54-4925-b731-103235e019d7" providerId="ADAL" clId="{2983F4E0-D471-4D1A-A93C-F5B84CCF46A3}" dt="2025-10-09T20:36:15.672" v="1" actId="6549"/>
          <ac:spMkLst>
            <pc:docMk/>
            <pc:sldMk cId="2538044295" sldId="616"/>
            <ac:spMk id="11" creationId="{46CF790E-16FB-B15E-A4A6-64B54A6A92B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FEBC92-61E8-0B2B-4F2F-3845974F7F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DD358-5401-80FE-8F72-C128E6444B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CBBD-3243-4551-A331-E4DA3414BB4F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F78AC-CB9F-00C6-FFD9-072708CC5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41650-7A7F-4A49-989E-6A780AABC3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F1E2B-13BD-4D3F-8963-A37C37D0C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98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CC7F4-99AA-456C-8E4C-C17CFB9F829A}" type="datetimeFigureOut">
              <a:rPr lang="en-GB" smtClean="0"/>
              <a:t>09/10/2025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1D315-4AFD-4D28-A370-6B7914F6C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1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1D315-4AFD-4D28-A370-6B7914F6C3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3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6053B-A98F-269C-D228-9B0C2C8CB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F83C6B-74A6-14F4-8F71-4604BDAC2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489B5D-1CED-CB85-3258-44999D43E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89B6D-BFD5-ECE3-181A-115EA92DA1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1D315-4AFD-4D28-A370-6B7914F6C3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4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E283D-1E1D-9C23-5FB5-C6C324986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082DB-8FF1-559B-A2DF-171EA015A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DC1D75-46F9-4C61-C0C3-0724C81C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8BBD9-C0E0-79F4-C7B1-EA8AB0A2A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1D315-4AFD-4D28-A370-6B7914F6C3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7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people posing for the camera&#10;&#10;AI-generated content may be incorrect.">
            <a:extLst>
              <a:ext uri="{FF2B5EF4-FFF2-40B4-BE49-F238E27FC236}">
                <a16:creationId xmlns:a16="http://schemas.microsoft.com/office/drawing/2014/main" id="{17C50445-8463-0209-4E72-8782AD17DD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AB23FB8-FF6C-946E-63F4-023B7D59E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478" y="1357183"/>
            <a:ext cx="3193500" cy="1494854"/>
          </a:xfrm>
          <a:prstGeom prst="rect">
            <a:avLst/>
          </a:prstGeom>
        </p:spPr>
        <p:txBody>
          <a:bodyPr vert="horz" wrap="square" lIns="0" tIns="0" rIns="0" bIns="0"/>
          <a:lstStyle>
            <a:lvl1pPr marL="360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200" b="1" i="0" kern="1200" spc="80" baseline="0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/>
              <a:t>TITLE GOES</a:t>
            </a:r>
            <a:br>
              <a:rPr lang="en-GB"/>
            </a:br>
            <a:r>
              <a:rPr lang="en-GB"/>
              <a:t>HERE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34D8F-D620-C189-4611-AC6D910A3F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478" y="3001522"/>
            <a:ext cx="3193500" cy="2976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spc="0">
                <a:solidFill>
                  <a:srgbClr val="EFE6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1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_Sidebar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1E504B-C11F-C949-ADDF-5AB985B02418}"/>
              </a:ext>
            </a:extLst>
          </p:cNvPr>
          <p:cNvSpPr/>
          <p:nvPr userDrawn="1"/>
        </p:nvSpPr>
        <p:spPr>
          <a:xfrm>
            <a:off x="0" y="0"/>
            <a:ext cx="43992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2377CEF-93BA-7C49-8BB1-77458A1BB9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8354" y="451227"/>
            <a:ext cx="5521006" cy="24856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CE8A49-847C-C040-B57B-3670CABAAB13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rgbClr val="EFE6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B0C2A-FD45-CFE3-8059-D17B4C488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99" y="449228"/>
            <a:ext cx="3688641" cy="14655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3600" b="1" i="0" spc="6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B3316E-78F5-FB74-12A2-766E5ACFBB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70" y="2111833"/>
            <a:ext cx="3684270" cy="23343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32055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Sideba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D56312-5B5A-1544-ADDA-422F6F284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00" y="449227"/>
            <a:ext cx="7904158" cy="83346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000" b="1" i="0" spc="60" baseline="0">
                <a:solidFill>
                  <a:schemeClr val="accent3"/>
                </a:solidFill>
                <a:latin typeface="Arial Black" panose="020B0604020202020204" pitchFamily="34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0A480-B160-1A4A-9736-1582B144C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99" y="2315391"/>
            <a:ext cx="2886002" cy="3984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1C1FE56-1C2C-1547-A43E-A6BF080BF2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" y="1538266"/>
            <a:ext cx="7899788" cy="4468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CCC776-CFB2-149C-993D-98E1FF0E9F91}"/>
              </a:ext>
            </a:extLst>
          </p:cNvPr>
          <p:cNvSpPr/>
          <p:nvPr userDrawn="1"/>
        </p:nvSpPr>
        <p:spPr>
          <a:xfrm>
            <a:off x="9063789" y="0"/>
            <a:ext cx="31282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FEE90-9173-7BC0-E23D-41B4EB86876E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D678F2-BF14-5454-8BF9-B47E8E84C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1947" y="361308"/>
            <a:ext cx="975661" cy="4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29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Sidebar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D56312-5B5A-1544-ADDA-422F6F284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00" y="449227"/>
            <a:ext cx="7904158" cy="83346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000" b="1" i="0" spc="60" baseline="0">
                <a:solidFill>
                  <a:srgbClr val="0BA8C1"/>
                </a:solidFill>
                <a:latin typeface="Arial Black" panose="020B0604020202020204" pitchFamily="34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0A480-B160-1A4A-9736-1582B144C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99" y="2315391"/>
            <a:ext cx="2886002" cy="3984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1C1FE56-1C2C-1547-A43E-A6BF080BF2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" y="1538266"/>
            <a:ext cx="7899788" cy="4468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CCC776-CFB2-149C-993D-98E1FF0E9F91}"/>
              </a:ext>
            </a:extLst>
          </p:cNvPr>
          <p:cNvSpPr/>
          <p:nvPr userDrawn="1"/>
        </p:nvSpPr>
        <p:spPr>
          <a:xfrm>
            <a:off x="9063789" y="0"/>
            <a:ext cx="3128211" cy="6858000"/>
          </a:xfrm>
          <a:prstGeom prst="rect">
            <a:avLst/>
          </a:prstGeom>
          <a:solidFill>
            <a:srgbClr val="0BA8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D678F2-BF14-5454-8BF9-B47E8E84C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1947" y="361308"/>
            <a:ext cx="975661" cy="4462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D9BF4B-38CC-D780-B012-2A5A05119DC8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rgbClr val="DAC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314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Sidebar_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D56312-5B5A-1544-ADDA-422F6F284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00" y="449227"/>
            <a:ext cx="7904158" cy="83346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000" b="1" i="0" spc="60" baseline="0">
                <a:solidFill>
                  <a:schemeClr val="accent5"/>
                </a:solidFill>
                <a:latin typeface="Arial Black" panose="020B0604020202020204" pitchFamily="34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0A480-B160-1A4A-9736-1582B144C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99" y="2315391"/>
            <a:ext cx="2886002" cy="3984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1C1FE56-1C2C-1547-A43E-A6BF080BF2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" y="1538266"/>
            <a:ext cx="7899788" cy="4468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CCC776-CFB2-149C-993D-98E1FF0E9F91}"/>
              </a:ext>
            </a:extLst>
          </p:cNvPr>
          <p:cNvSpPr/>
          <p:nvPr userDrawn="1"/>
        </p:nvSpPr>
        <p:spPr>
          <a:xfrm>
            <a:off x="9063789" y="0"/>
            <a:ext cx="312821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FEE90-9173-7BC0-E23D-41B4EB86876E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D678F2-BF14-5454-8BF9-B47E8E84C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1947" y="361308"/>
            <a:ext cx="975661" cy="4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172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 -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A275A5-ED8C-EB49-A316-AFB67A10E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A7E38-A40D-D6C5-A771-BC53A8A7C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080" y="2543866"/>
            <a:ext cx="4733404" cy="20013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800" b="1" i="0" spc="6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FEB758D-0141-C2EB-3705-D88187875E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450" y="2104037"/>
            <a:ext cx="4649470" cy="3343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EFE602"/>
                </a:solidFill>
                <a:latin typeface="Andale Mono" panose="020B0509000000000004" pitchFamily="49" charset="0"/>
                <a:cs typeface="Arial Narrow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3065023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 -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E312AF-3296-4A64-8D21-203CA8F6A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823827-DC94-F2D7-B1F6-834072857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080" y="2543866"/>
            <a:ext cx="4733404" cy="20013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800" b="1" i="0" spc="6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D6AB75-B0CB-3ABB-AEB9-94E0BEAFC5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450" y="2104037"/>
            <a:ext cx="4649470" cy="3343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EFE602"/>
                </a:solidFill>
                <a:latin typeface="Andale Mono" panose="020B0509000000000004" pitchFamily="49" charset="0"/>
                <a:cs typeface="Arial Narrow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64155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 - turquoi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454996-9137-D03D-E11E-0B9363031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16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823827-DC94-F2D7-B1F6-834072857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080" y="2543866"/>
            <a:ext cx="4733404" cy="20013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800" b="1" i="0" spc="6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D6AB75-B0CB-3ABB-AEB9-94E0BEAFC5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450" y="2104037"/>
            <a:ext cx="4649470" cy="3343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EFE602"/>
                </a:solidFill>
                <a:latin typeface="Andale Mono" panose="020B0509000000000004" pitchFamily="49" charset="0"/>
                <a:cs typeface="Arial Narrow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1032632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divide - turquoi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D530D-09AD-9D61-A52A-D35306380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823827-DC94-F2D7-B1F6-834072857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080" y="2543866"/>
            <a:ext cx="4733404" cy="20013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800" b="1" i="0" spc="6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D6AB75-B0CB-3ABB-AEB9-94E0BEAFC5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450" y="2104037"/>
            <a:ext cx="4649470" cy="3343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EFE602"/>
                </a:solidFill>
                <a:latin typeface="Andale Mono" panose="020B0509000000000004" pitchFamily="49" charset="0"/>
                <a:cs typeface="Arial Narrow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202185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 - Fan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BB90B-2383-A7A2-F761-07BEEF934A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823827-DC94-F2D7-B1F6-834072857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080" y="2543866"/>
            <a:ext cx="4733404" cy="20013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800" b="1" i="0" spc="6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D6AB75-B0CB-3ABB-AEB9-94E0BEAFC5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450" y="2104037"/>
            <a:ext cx="4649470" cy="3343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EFE602"/>
                </a:solidFill>
                <a:latin typeface="Andale Mono" panose="020B0509000000000004" pitchFamily="49" charset="0"/>
                <a:cs typeface="Arial Narrow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4232717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80FFC8-CE67-4843-BDA6-B75668901D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2063" y="2471208"/>
            <a:ext cx="5657457" cy="1522454"/>
          </a:xfrm>
          <a:prstGeom prst="rect">
            <a:avLst/>
          </a:prstGeom>
        </p:spPr>
        <p:txBody>
          <a:bodyPr vert="horz" wrap="square" lIns="0" tIns="0" rIns="0" bIns="0"/>
          <a:lstStyle>
            <a:lvl1pPr marL="360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b="1" i="0" kern="1200" spc="80" baseline="0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/>
              <a:t>TITLE GOES</a:t>
            </a:r>
            <a:br>
              <a:rPr lang="en-GB"/>
            </a:br>
            <a:r>
              <a:rPr lang="en-GB"/>
              <a:t>HERE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62063" y="4132265"/>
            <a:ext cx="4371622" cy="2976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spc="0">
                <a:solidFill>
                  <a:srgbClr val="EFE6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0E239-6BDF-CB4E-97EA-CFED98D67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63" y="1406443"/>
            <a:ext cx="1439271" cy="658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EBD355-B685-8D8A-019C-DEA9C08629C2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rgbClr val="DAC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906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divide -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782753-B620-6DFC-67D8-6964C296F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823827-DC94-F2D7-B1F6-834072857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080" y="2543866"/>
            <a:ext cx="4733404" cy="200133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800" b="1" i="0" spc="6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D6AB75-B0CB-3ABB-AEB9-94E0BEAFC5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450" y="2104037"/>
            <a:ext cx="4649470" cy="3343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EFE602"/>
                </a:solidFill>
                <a:latin typeface="Andale Mono" panose="020B0509000000000004" pitchFamily="49" charset="0"/>
                <a:cs typeface="Arial Narrow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17848611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>
            <a:extLst>
              <a:ext uri="{FF2B5EF4-FFF2-40B4-BE49-F238E27FC236}">
                <a16:creationId xmlns:a16="http://schemas.microsoft.com/office/drawing/2014/main" id="{2106B134-BE41-97E0-AEE7-9CBE09BBF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99" y="449228"/>
            <a:ext cx="10638081" cy="48996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3600" b="1" i="0" spc="60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A6945D-BC76-7768-1A54-D68DC50CF4BD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rgbClr val="0BA8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1" name="Picture 110" descr="A map of the world&#10;&#10;AI-generated content may be incorrect.">
            <a:extLst>
              <a:ext uri="{FF2B5EF4-FFF2-40B4-BE49-F238E27FC236}">
                <a16:creationId xmlns:a16="http://schemas.microsoft.com/office/drawing/2014/main" id="{2B5385EA-AC71-85F1-D83B-067751C73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1805"/>
            <a:ext cx="12192000" cy="5176195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90ED024-D065-7664-2BAC-27C98BC28E0B}"/>
              </a:ext>
            </a:extLst>
          </p:cNvPr>
          <p:cNvGrpSpPr/>
          <p:nvPr userDrawn="1"/>
        </p:nvGrpSpPr>
        <p:grpSpPr>
          <a:xfrm>
            <a:off x="0" y="3640165"/>
            <a:ext cx="3355942" cy="2579270"/>
            <a:chOff x="0" y="2799768"/>
            <a:chExt cx="3355942" cy="3252894"/>
          </a:xfrm>
        </p:grpSpPr>
        <p:pic>
          <p:nvPicPr>
            <p:cNvPr id="23" name="Picture 22" descr="A pink and black background&#10;&#10;AI-generated content may be incorrect.">
              <a:extLst>
                <a:ext uri="{FF2B5EF4-FFF2-40B4-BE49-F238E27FC236}">
                  <a16:creationId xmlns:a16="http://schemas.microsoft.com/office/drawing/2014/main" id="{48FA0200-A869-E45B-C717-3A8A20BB5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99768"/>
              <a:ext cx="3355942" cy="2964732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115E797-A403-DF1B-4651-882FF10892CD}"/>
                </a:ext>
              </a:extLst>
            </p:cNvPr>
            <p:cNvGrpSpPr/>
            <p:nvPr/>
          </p:nvGrpSpPr>
          <p:grpSpPr>
            <a:xfrm>
              <a:off x="1807382" y="4265635"/>
              <a:ext cx="1260000" cy="1787027"/>
              <a:chOff x="1807382" y="4265635"/>
              <a:chExt cx="1260000" cy="178702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9B2F24D-D6E6-C246-9F21-D0A1A9B4D296}"/>
                  </a:ext>
                </a:extLst>
              </p:cNvPr>
              <p:cNvSpPr/>
              <p:nvPr/>
            </p:nvSpPr>
            <p:spPr>
              <a:xfrm>
                <a:off x="1807382" y="4463591"/>
                <a:ext cx="1260000" cy="158907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34BCBE7-5728-C8E0-AFCD-66CE1FD64D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8102" y="4265635"/>
                <a:ext cx="0" cy="457194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9080257-F917-D8FD-C675-79CA5C831F7D}"/>
              </a:ext>
            </a:extLst>
          </p:cNvPr>
          <p:cNvGrpSpPr/>
          <p:nvPr userDrawn="1"/>
        </p:nvGrpSpPr>
        <p:grpSpPr>
          <a:xfrm>
            <a:off x="4308048" y="1696784"/>
            <a:ext cx="2375555" cy="2040549"/>
            <a:chOff x="4308048" y="348837"/>
            <a:chExt cx="2375555" cy="2573477"/>
          </a:xfrm>
        </p:grpSpPr>
        <p:pic>
          <p:nvPicPr>
            <p:cNvPr id="41" name="Picture 40" descr="A blue and black background&#10;&#10;AI-generated content may be incorrect.">
              <a:extLst>
                <a:ext uri="{FF2B5EF4-FFF2-40B4-BE49-F238E27FC236}">
                  <a16:creationId xmlns:a16="http://schemas.microsoft.com/office/drawing/2014/main" id="{20E8CD19-8F6A-5E60-2C37-EA1DE881E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8048" y="1753392"/>
              <a:ext cx="2375555" cy="1168922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7804F8-A968-4C7D-323F-DB009B31C4C7}"/>
                </a:ext>
              </a:extLst>
            </p:cNvPr>
            <p:cNvGrpSpPr/>
            <p:nvPr/>
          </p:nvGrpSpPr>
          <p:grpSpPr>
            <a:xfrm>
              <a:off x="5363966" y="348837"/>
              <a:ext cx="1260000" cy="1970164"/>
              <a:chOff x="5363966" y="348837"/>
              <a:chExt cx="1260000" cy="1970164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D501C5B-CFC6-8869-2838-EE8BDB59A891}"/>
                  </a:ext>
                </a:extLst>
              </p:cNvPr>
              <p:cNvSpPr/>
              <p:nvPr/>
            </p:nvSpPr>
            <p:spPr>
              <a:xfrm>
                <a:off x="5363966" y="348837"/>
                <a:ext cx="1260000" cy="1589073"/>
              </a:xfrm>
              <a:prstGeom prst="ellipse">
                <a:avLst/>
              </a:prstGeom>
              <a:solidFill>
                <a:srgbClr val="0BA8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170E4CE-1868-6013-7368-F23F847802C0}"/>
                  </a:ext>
                </a:extLst>
              </p:cNvPr>
              <p:cNvCxnSpPr/>
              <p:nvPr/>
            </p:nvCxnSpPr>
            <p:spPr>
              <a:xfrm>
                <a:off x="6023726" y="1819373"/>
                <a:ext cx="0" cy="499628"/>
              </a:xfrm>
              <a:prstGeom prst="line">
                <a:avLst/>
              </a:prstGeom>
              <a:ln w="12700">
                <a:solidFill>
                  <a:srgbClr val="0BA8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52D04F3-7A08-C099-9B0F-F2EA098321DE}"/>
              </a:ext>
            </a:extLst>
          </p:cNvPr>
          <p:cNvGrpSpPr/>
          <p:nvPr userDrawn="1"/>
        </p:nvGrpSpPr>
        <p:grpSpPr>
          <a:xfrm>
            <a:off x="6353666" y="3004709"/>
            <a:ext cx="4842187" cy="1629586"/>
            <a:chOff x="6353666" y="1998351"/>
            <a:chExt cx="4842187" cy="2055182"/>
          </a:xfrm>
        </p:grpSpPr>
        <p:pic>
          <p:nvPicPr>
            <p:cNvPr id="59" name="Picture 58" descr="A map of the united states&#10;&#10;AI-generated content may be incorrect.">
              <a:extLst>
                <a:ext uri="{FF2B5EF4-FFF2-40B4-BE49-F238E27FC236}">
                  <a16:creationId xmlns:a16="http://schemas.microsoft.com/office/drawing/2014/main" id="{616A2DA4-1F07-110B-EAD1-A6BFA6EC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53666" y="2319001"/>
              <a:ext cx="3148553" cy="1734532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AA8BE07-4F9B-C399-29F9-10400915B6A6}"/>
                </a:ext>
              </a:extLst>
            </p:cNvPr>
            <p:cNvGrpSpPr/>
            <p:nvPr/>
          </p:nvGrpSpPr>
          <p:grpSpPr>
            <a:xfrm>
              <a:off x="8381396" y="1998351"/>
              <a:ext cx="2814457" cy="1589072"/>
              <a:chOff x="8381396" y="1998351"/>
              <a:chExt cx="2814457" cy="1589072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3088E91-D3FA-AE1F-FC7E-9A6819044FFD}"/>
                  </a:ext>
                </a:extLst>
              </p:cNvPr>
              <p:cNvSpPr/>
              <p:nvPr/>
            </p:nvSpPr>
            <p:spPr>
              <a:xfrm>
                <a:off x="9935853" y="1998351"/>
                <a:ext cx="1260000" cy="158907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ECF60C9-5194-03CD-24C4-E6CA570C21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217303" y="1825555"/>
                <a:ext cx="0" cy="1671813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CD839BD-9E1E-2FF7-237B-17C994D84B74}"/>
              </a:ext>
            </a:extLst>
          </p:cNvPr>
          <p:cNvGrpSpPr/>
          <p:nvPr userDrawn="1"/>
        </p:nvGrpSpPr>
        <p:grpSpPr>
          <a:xfrm>
            <a:off x="4025245" y="3580367"/>
            <a:ext cx="2824847" cy="2639068"/>
            <a:chOff x="4025245" y="2724353"/>
            <a:chExt cx="2824847" cy="3328309"/>
          </a:xfrm>
        </p:grpSpPr>
        <p:pic>
          <p:nvPicPr>
            <p:cNvPr id="72" name="Picture 71" descr="A blue and black map&#10;&#10;AI-generated content may be incorrect.">
              <a:extLst>
                <a:ext uri="{FF2B5EF4-FFF2-40B4-BE49-F238E27FC236}">
                  <a16:creationId xmlns:a16="http://schemas.microsoft.com/office/drawing/2014/main" id="{1452050D-0177-E326-8C70-57B85963E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25245" y="2724353"/>
              <a:ext cx="2554664" cy="961534"/>
            </a:xfrm>
            <a:prstGeom prst="rect">
              <a:avLst/>
            </a:prstGeom>
          </p:spPr>
        </p:pic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B2CBEA3-54B5-7E67-1EA1-B1102FA780CA}"/>
                </a:ext>
              </a:extLst>
            </p:cNvPr>
            <p:cNvGrpSpPr/>
            <p:nvPr/>
          </p:nvGrpSpPr>
          <p:grpSpPr>
            <a:xfrm>
              <a:off x="5590092" y="3223974"/>
              <a:ext cx="1260000" cy="2828688"/>
              <a:chOff x="5590092" y="3223974"/>
              <a:chExt cx="1260000" cy="2828688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F994F51-FE28-424C-3054-F6C6AE6A7BA9}"/>
                  </a:ext>
                </a:extLst>
              </p:cNvPr>
              <p:cNvSpPr/>
              <p:nvPr/>
            </p:nvSpPr>
            <p:spPr>
              <a:xfrm>
                <a:off x="5590092" y="4463590"/>
                <a:ext cx="1260000" cy="158907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2114B66-9377-9E17-A7F4-2545571C60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9397" y="3223974"/>
                <a:ext cx="0" cy="130090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891FD16-7C8F-BD5D-401F-DAD3254C2BD9}"/>
              </a:ext>
            </a:extLst>
          </p:cNvPr>
          <p:cNvGrpSpPr/>
          <p:nvPr userDrawn="1"/>
        </p:nvGrpSpPr>
        <p:grpSpPr>
          <a:xfrm>
            <a:off x="3751867" y="3819555"/>
            <a:ext cx="2413262" cy="2665235"/>
            <a:chOff x="3751867" y="3026009"/>
            <a:chExt cx="2413262" cy="3361310"/>
          </a:xfrm>
        </p:grpSpPr>
        <p:pic>
          <p:nvPicPr>
            <p:cNvPr id="80" name="Picture 79" descr="A map of the world&#10;&#10;AI-generated content may be incorrect.">
              <a:extLst>
                <a:ext uri="{FF2B5EF4-FFF2-40B4-BE49-F238E27FC236}">
                  <a16:creationId xmlns:a16="http://schemas.microsoft.com/office/drawing/2014/main" id="{65CCB44D-97F0-7D21-3783-86A9D46BD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8426" y="3026009"/>
              <a:ext cx="2356703" cy="1819375"/>
            </a:xfrm>
            <a:prstGeom prst="rect">
              <a:avLst/>
            </a:prstGeom>
          </p:spPr>
        </p:pic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C0BB58F-1463-2E55-3F01-AB3F68C85DD8}"/>
                </a:ext>
              </a:extLst>
            </p:cNvPr>
            <p:cNvGrpSpPr/>
            <p:nvPr/>
          </p:nvGrpSpPr>
          <p:grpSpPr>
            <a:xfrm>
              <a:off x="3751867" y="3487917"/>
              <a:ext cx="1260000" cy="2899402"/>
              <a:chOff x="3751867" y="3487917"/>
              <a:chExt cx="1260000" cy="2899402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3474FB27-6E3F-5675-45EF-CA2E6326D560}"/>
                  </a:ext>
                </a:extLst>
              </p:cNvPr>
              <p:cNvSpPr/>
              <p:nvPr/>
            </p:nvSpPr>
            <p:spPr>
              <a:xfrm>
                <a:off x="3751867" y="4798247"/>
                <a:ext cx="1260000" cy="1589072"/>
              </a:xfrm>
              <a:prstGeom prst="ellipse">
                <a:avLst/>
              </a:prstGeom>
              <a:solidFill>
                <a:srgbClr val="BED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A63E23E-7B19-AE64-860B-586AC37827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1743" y="3487917"/>
                <a:ext cx="0" cy="1461163"/>
              </a:xfrm>
              <a:prstGeom prst="line">
                <a:avLst/>
              </a:prstGeom>
              <a:ln w="12700">
                <a:solidFill>
                  <a:srgbClr val="BED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C06F8A6-420F-BC52-F7F0-BA8C5BA76100}"/>
              </a:ext>
            </a:extLst>
          </p:cNvPr>
          <p:cNvGrpSpPr/>
          <p:nvPr userDrawn="1"/>
        </p:nvGrpSpPr>
        <p:grpSpPr>
          <a:xfrm>
            <a:off x="0" y="1927082"/>
            <a:ext cx="3855563" cy="2019543"/>
            <a:chOff x="0" y="639283"/>
            <a:chExt cx="3855563" cy="2546984"/>
          </a:xfrm>
        </p:grpSpPr>
        <p:pic>
          <p:nvPicPr>
            <p:cNvPr id="88" name="Picture 87" descr="A red and black pixelated object&#10;&#10;AI-generated content may be incorrect.">
              <a:extLst>
                <a:ext uri="{FF2B5EF4-FFF2-40B4-BE49-F238E27FC236}">
                  <a16:creationId xmlns:a16="http://schemas.microsoft.com/office/drawing/2014/main" id="{16F57A62-8296-F9EA-17B4-0BAF93BA6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753391"/>
              <a:ext cx="3855563" cy="1432876"/>
            </a:xfrm>
            <a:prstGeom prst="rect">
              <a:avLst/>
            </a:prstGeom>
          </p:spPr>
        </p:pic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5E64BBF-BF9F-0ADD-4D07-61C9905CC614}"/>
                </a:ext>
              </a:extLst>
            </p:cNvPr>
            <p:cNvGrpSpPr/>
            <p:nvPr/>
          </p:nvGrpSpPr>
          <p:grpSpPr>
            <a:xfrm>
              <a:off x="248403" y="639283"/>
              <a:ext cx="1679378" cy="1646785"/>
              <a:chOff x="248403" y="639283"/>
              <a:chExt cx="1679378" cy="1646785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65D13FD-F33A-78BD-6908-74E04C44B846}"/>
                  </a:ext>
                </a:extLst>
              </p:cNvPr>
              <p:cNvSpPr/>
              <p:nvPr/>
            </p:nvSpPr>
            <p:spPr>
              <a:xfrm>
                <a:off x="248403" y="639283"/>
                <a:ext cx="1260000" cy="158907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Elbow Connector 72">
                <a:extLst>
                  <a:ext uri="{FF2B5EF4-FFF2-40B4-BE49-F238E27FC236}">
                    <a16:creationId xmlns:a16="http://schemas.microsoft.com/office/drawing/2014/main" id="{C4A0BC50-84EB-618A-4063-01263E1A4334}"/>
                  </a:ext>
                </a:extLst>
              </p:cNvPr>
              <p:cNvCxnSpPr>
                <a:cxnSpLocks/>
                <a:stCxn id="92" idx="6"/>
              </p:cNvCxnSpPr>
              <p:nvPr/>
            </p:nvCxnSpPr>
            <p:spPr>
              <a:xfrm>
                <a:off x="1508403" y="1433819"/>
                <a:ext cx="419378" cy="852249"/>
              </a:xfrm>
              <a:prstGeom prst="bentConnector2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1011D7D-B673-3A43-A6FD-F6B2AB44DADF}"/>
              </a:ext>
            </a:extLst>
          </p:cNvPr>
          <p:cNvGrpSpPr/>
          <p:nvPr userDrawn="1"/>
        </p:nvGrpSpPr>
        <p:grpSpPr>
          <a:xfrm>
            <a:off x="8436990" y="3819556"/>
            <a:ext cx="3755010" cy="2670037"/>
            <a:chOff x="8436990" y="3026011"/>
            <a:chExt cx="3755010" cy="3367368"/>
          </a:xfrm>
        </p:grpSpPr>
        <p:pic>
          <p:nvPicPr>
            <p:cNvPr id="96" name="Picture 95" descr="A yellow dot on a black background&#10;&#10;AI-generated content may be incorrect.">
              <a:extLst>
                <a:ext uri="{FF2B5EF4-FFF2-40B4-BE49-F238E27FC236}">
                  <a16:creationId xmlns:a16="http://schemas.microsoft.com/office/drawing/2014/main" id="{23EE62EF-584A-03FB-96FD-553302D8C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36990" y="3026011"/>
              <a:ext cx="3755010" cy="2479249"/>
            </a:xfrm>
            <a:prstGeom prst="rect">
              <a:avLst/>
            </a:prstGeom>
          </p:spPr>
        </p:pic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849E455-D98C-90B3-03D9-6F698F12535E}"/>
                </a:ext>
              </a:extLst>
            </p:cNvPr>
            <p:cNvGrpSpPr/>
            <p:nvPr/>
          </p:nvGrpSpPr>
          <p:grpSpPr>
            <a:xfrm>
              <a:off x="8960300" y="4524874"/>
              <a:ext cx="1260000" cy="1868505"/>
              <a:chOff x="8960300" y="4524874"/>
              <a:chExt cx="1260000" cy="1868505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6066E54-DA12-8A5E-FAD3-2EC329814712}"/>
                  </a:ext>
                </a:extLst>
              </p:cNvPr>
              <p:cNvSpPr/>
              <p:nvPr/>
            </p:nvSpPr>
            <p:spPr>
              <a:xfrm>
                <a:off x="8960300" y="4804307"/>
                <a:ext cx="1260000" cy="158907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0455F692-451D-FA9E-A041-16B65FF339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96485" y="4524874"/>
                <a:ext cx="0" cy="622169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0C1E243C-1D67-1FA6-0971-400066CB2B7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9570" y="1086532"/>
            <a:ext cx="11465872" cy="6717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516821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ircle summary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 userDrawn="1"/>
        </p:nvSpPr>
        <p:spPr>
          <a:xfrm>
            <a:off x="2627709" y="3748671"/>
            <a:ext cx="2648858" cy="2648858"/>
          </a:xfrm>
          <a:prstGeom prst="ellipse">
            <a:avLst/>
          </a:prstGeom>
          <a:solidFill>
            <a:schemeClr val="accent2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488950" y="1944528"/>
            <a:ext cx="2648858" cy="2648858"/>
          </a:xfrm>
          <a:prstGeom prst="ellipse">
            <a:avLst/>
          </a:prstGeom>
          <a:solidFill>
            <a:schemeClr val="accent1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9043988" y="1944528"/>
            <a:ext cx="2648858" cy="2648858"/>
          </a:xfrm>
          <a:prstGeom prst="ellipse">
            <a:avLst/>
          </a:prstGeom>
          <a:solidFill>
            <a:schemeClr val="accent5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4766468" y="1944528"/>
            <a:ext cx="2648858" cy="2648858"/>
          </a:xfrm>
          <a:prstGeom prst="ellipse">
            <a:avLst/>
          </a:prstGeom>
          <a:solidFill>
            <a:schemeClr val="accent3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2597" y="2627911"/>
            <a:ext cx="2124000" cy="19047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solidFill>
                  <a:srgbClr val="FFFFFF"/>
                </a:solidFill>
                <a:latin typeface="Georgia" panose="02040502050405020303" pitchFamily="18" charset="0"/>
                <a:cs typeface="Calibri Ligh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2334902"/>
            <a:ext cx="2124000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14000"/>
              </a:lnSpc>
              <a:buNone/>
              <a:defRPr sz="1400" b="1" i="0" spc="0">
                <a:solidFill>
                  <a:schemeClr val="bg1"/>
                </a:solidFill>
                <a:latin typeface="Arial Black" panose="020B0604020202020204" pitchFamily="34" charset="0"/>
                <a:cs typeface="Arial"/>
              </a:defRPr>
            </a:lvl1pPr>
          </a:lstStyle>
          <a:p>
            <a:pPr lvl="0"/>
            <a:r>
              <a:rPr lang="en-GB"/>
              <a:t>TITLE HERE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035999" y="2628441"/>
            <a:ext cx="2104573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Georgia" panose="02040502050405020303" pitchFamily="18" charset="0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035689" y="2334902"/>
            <a:ext cx="2104858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14000"/>
              </a:lnSpc>
              <a:buNone/>
              <a:defRPr lang="en-US" sz="1400" b="1" i="0" kern="1200" spc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GB"/>
              <a:t>TITLE HERE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911689" y="4353231"/>
            <a:ext cx="2124000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Georgia" panose="02040502050405020303" pitchFamily="18" charset="0"/>
                <a:cs typeface="Calibri Light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911688" y="4059692"/>
            <a:ext cx="2124001" cy="198438"/>
          </a:xfrm>
          <a:prstGeom prst="rect">
            <a:avLst/>
          </a:prstGeom>
        </p:spPr>
        <p:txBody>
          <a:bodyPr vert="horz" lIns="0" tIns="0" bIns="0"/>
          <a:lstStyle>
            <a:lvl1pPr marL="0" indent="0" algn="ctr">
              <a:lnSpc>
                <a:spcPct val="114000"/>
              </a:lnSpc>
              <a:buNone/>
              <a:defRPr lang="en-US" sz="1400" b="1" i="0" kern="1200" spc="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GB"/>
              <a:t>TITLE HERE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310612" y="2628441"/>
            <a:ext cx="2124000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Georgia" panose="02040502050405020303" pitchFamily="18" charset="0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310083" y="2334902"/>
            <a:ext cx="2124000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14000"/>
              </a:lnSpc>
              <a:buNone/>
              <a:defRPr lang="en-US" sz="1400" b="1" i="0" kern="1200" spc="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GB"/>
              <a:t>TITLE HERE</a:t>
            </a:r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A4C3831-798E-014A-B1E9-6D4D83B8D5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850" y="1474326"/>
            <a:ext cx="8405191" cy="341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/>
                <a:cs typeface="Arial"/>
              </a:defRPr>
            </a:lvl2pPr>
            <a:lvl3pPr marL="914400" indent="0">
              <a:buNone/>
              <a:defRPr sz="1800">
                <a:latin typeface="Arial"/>
                <a:cs typeface="Arial"/>
              </a:defRPr>
            </a:lvl3pPr>
            <a:lvl4pPr marL="1371600" indent="0">
              <a:buNone/>
              <a:defRPr sz="1800">
                <a:latin typeface="Arial"/>
                <a:cs typeface="Arial"/>
              </a:defRPr>
            </a:lvl4pPr>
            <a:lvl5pPr marL="1828800" indent="0">
              <a:buNone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Oval 34"/>
          <p:cNvSpPr/>
          <p:nvPr userDrawn="1"/>
        </p:nvSpPr>
        <p:spPr>
          <a:xfrm>
            <a:off x="6905227" y="3781329"/>
            <a:ext cx="2648858" cy="2648858"/>
          </a:xfrm>
          <a:prstGeom prst="ellipse">
            <a:avLst/>
          </a:prstGeom>
          <a:solidFill>
            <a:schemeClr val="accent6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7186612" y="4349597"/>
            <a:ext cx="2124000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Georgia" panose="02040502050405020303" pitchFamily="18" charset="0"/>
                <a:cs typeface="Calibri Light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/>
              <a:t>Click to add text</a:t>
            </a:r>
            <a:endParaRPr lang="en-US"/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7186611" y="4056058"/>
            <a:ext cx="2124001" cy="198438"/>
          </a:xfrm>
          <a:prstGeom prst="rect">
            <a:avLst/>
          </a:prstGeom>
        </p:spPr>
        <p:txBody>
          <a:bodyPr vert="horz" lIns="0" tIns="0" bIns="0"/>
          <a:lstStyle>
            <a:lvl1pPr marL="0" indent="0" algn="ctr">
              <a:lnSpc>
                <a:spcPct val="114000"/>
              </a:lnSpc>
              <a:buNone/>
              <a:defRPr lang="en-US" sz="1400" b="1" i="0" kern="1200" spc="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n-GB"/>
              <a:t>TITLE HERE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78B2C67-45A4-9E45-A22E-1342CF72B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460" y="449227"/>
            <a:ext cx="8405191" cy="73994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4000" b="1" i="0" spc="60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A2866E-48BA-B5E1-DD27-3EEB64AE17B4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o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54070C-472C-7CF0-F27A-2D3F0B3DCB65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A7E38-A40D-D6C5-A771-BC53A8A7C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99" y="449228"/>
            <a:ext cx="10638081" cy="48996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3600" b="1" i="0" spc="60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C77EE9-DB93-0007-CED4-1EFD28CC69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99" y="1933992"/>
            <a:ext cx="2886002" cy="3984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FEB758D-0141-C2EB-3705-D88187875E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" y="1086532"/>
            <a:ext cx="11465872" cy="6717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935081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e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54070C-472C-7CF0-F27A-2D3F0B3DCB65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rgbClr val="0BA8C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A7E38-A40D-D6C5-A771-BC53A8A7C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99" y="449228"/>
            <a:ext cx="10638081" cy="48996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3200" b="1" i="0" spc="60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C77EE9-DB93-0007-CED4-1EFD28CC69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99" y="1933992"/>
            <a:ext cx="2886002" cy="3984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BA4D90-1E80-5823-8116-B111DE4E81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" y="1086532"/>
            <a:ext cx="11465872" cy="6717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0BA8C1"/>
                </a:solidFill>
                <a:latin typeface="Andale Mono" panose="020B0509000000000004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466983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54070C-472C-7CF0-F27A-2D3F0B3DCB65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rgbClr val="EFE6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A7E38-A40D-D6C5-A771-BC53A8A7C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99" y="449228"/>
            <a:ext cx="10638081" cy="48996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3600" b="1" i="0" spc="60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C77EE9-DB93-0007-CED4-1EFD28CC69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99" y="1933992"/>
            <a:ext cx="2886002" cy="3984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7186D-BDC5-36AE-A76E-F1802D0EAE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" y="1086532"/>
            <a:ext cx="11465872" cy="6717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671029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54070C-472C-7CF0-F27A-2D3F0B3DCB65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rgbClr val="DAC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A7E38-A40D-D6C5-A771-BC53A8A7C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99" y="449228"/>
            <a:ext cx="10638081" cy="48996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3600" b="1" i="0" spc="6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C77EE9-DB93-0007-CED4-1EFD28CC69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98" y="1933992"/>
            <a:ext cx="11522001" cy="38892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FEB758D-0141-C2EB-3705-D88187875E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" y="1086532"/>
            <a:ext cx="10449444" cy="297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EFE6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0F06D8-E82A-6B64-3DA8-18EDC933A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1947" y="361308"/>
            <a:ext cx="975661" cy="4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71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-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54070C-472C-7CF0-F27A-2D3F0B3DCB65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rgbClr val="DAC0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A7E38-A40D-D6C5-A771-BC53A8A7C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99" y="449228"/>
            <a:ext cx="10638081" cy="48996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3600" b="1" i="0" spc="6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C77EE9-DB93-0007-CED4-1EFD28CC69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98" y="1933992"/>
            <a:ext cx="11522001" cy="244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FEB758D-0141-C2EB-3705-D88187875E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" y="1086532"/>
            <a:ext cx="10449444" cy="297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EFE6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0F06D8-E82A-6B64-3DA8-18EDC933A6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1947" y="361308"/>
            <a:ext cx="975661" cy="44620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3A7D9C-8CDA-34C7-3DB2-B5E38419CEA5}"/>
              </a:ext>
            </a:extLst>
          </p:cNvPr>
          <p:cNvCxnSpPr/>
          <p:nvPr userDrawn="1"/>
        </p:nvCxnSpPr>
        <p:spPr>
          <a:xfrm>
            <a:off x="363063" y="2273868"/>
            <a:ext cx="1147237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164306-C561-4E22-2498-59C3BE44C78A}"/>
              </a:ext>
            </a:extLst>
          </p:cNvPr>
          <p:cNvCxnSpPr/>
          <p:nvPr userDrawn="1"/>
        </p:nvCxnSpPr>
        <p:spPr>
          <a:xfrm>
            <a:off x="356556" y="3239068"/>
            <a:ext cx="1147237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65A7B-7639-4E16-B9FB-16CD389DFC8D}"/>
              </a:ext>
            </a:extLst>
          </p:cNvPr>
          <p:cNvCxnSpPr/>
          <p:nvPr userDrawn="1"/>
        </p:nvCxnSpPr>
        <p:spPr>
          <a:xfrm>
            <a:off x="356556" y="4182497"/>
            <a:ext cx="1147237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AF5091-B34D-AA2B-6356-9A4DB6118671}"/>
              </a:ext>
            </a:extLst>
          </p:cNvPr>
          <p:cNvCxnSpPr/>
          <p:nvPr userDrawn="1"/>
        </p:nvCxnSpPr>
        <p:spPr>
          <a:xfrm>
            <a:off x="356556" y="5147697"/>
            <a:ext cx="1147237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2E73F2-9D68-AE0E-F20A-85C9A12BA614}"/>
              </a:ext>
            </a:extLst>
          </p:cNvPr>
          <p:cNvCxnSpPr/>
          <p:nvPr userDrawn="1"/>
        </p:nvCxnSpPr>
        <p:spPr>
          <a:xfrm>
            <a:off x="369570" y="6105640"/>
            <a:ext cx="1147237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B840D15-5922-5302-B3B3-5B52792213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70" y="2919000"/>
            <a:ext cx="11522001" cy="244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06F0EAB-4164-EFD1-EBCC-811B1403B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570" y="3842621"/>
            <a:ext cx="11522001" cy="244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03F9FDD-DA46-677B-1BB3-EE137814E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570" y="4812484"/>
            <a:ext cx="11522001" cy="244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AED2620-2F54-DD17-B6E6-24D0C79B95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570" y="5771468"/>
            <a:ext cx="11522001" cy="244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539167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_Sideba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1E504B-C11F-C949-ADDF-5AB985B02418}"/>
              </a:ext>
            </a:extLst>
          </p:cNvPr>
          <p:cNvSpPr/>
          <p:nvPr userDrawn="1"/>
        </p:nvSpPr>
        <p:spPr>
          <a:xfrm>
            <a:off x="0" y="0"/>
            <a:ext cx="43992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2377CEF-93BA-7C49-8BB1-77458A1BB9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8354" y="451227"/>
            <a:ext cx="5521006" cy="24856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CE8A49-847C-C040-B57B-3670CABAAB13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B0C2A-FD45-CFE3-8059-D17B4C488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99" y="449228"/>
            <a:ext cx="3688641" cy="14655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3600" b="1" i="0" spc="6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B3316E-78F5-FB74-12A2-766E5ACFBB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70" y="2111833"/>
            <a:ext cx="3684270" cy="23343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77469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_Sidebar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1E504B-C11F-C949-ADDF-5AB985B02418}"/>
              </a:ext>
            </a:extLst>
          </p:cNvPr>
          <p:cNvSpPr/>
          <p:nvPr userDrawn="1"/>
        </p:nvSpPr>
        <p:spPr>
          <a:xfrm>
            <a:off x="0" y="0"/>
            <a:ext cx="439928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2377CEF-93BA-7C49-8BB1-77458A1BB9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8354" y="451227"/>
            <a:ext cx="5521006" cy="24856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CE8A49-847C-C040-B57B-3670CABAAB13}"/>
              </a:ext>
            </a:extLst>
          </p:cNvPr>
          <p:cNvSpPr/>
          <p:nvPr userDrawn="1"/>
        </p:nvSpPr>
        <p:spPr>
          <a:xfrm flipV="1">
            <a:off x="0" y="6497515"/>
            <a:ext cx="12191999" cy="4054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B0C2A-FD45-CFE3-8059-D17B4C488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99" y="449228"/>
            <a:ext cx="3688641" cy="14655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3600" b="1" i="0" spc="6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B3316E-78F5-FB74-12A2-766E5ACFBB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570" y="2111833"/>
            <a:ext cx="3684270" cy="23343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94680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8F74E-7F23-FA64-233D-77824AED564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1947" y="361307"/>
            <a:ext cx="975661" cy="4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5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  <p:sldLayoutId id="2147483672" r:id="rId6"/>
    <p:sldLayoutId id="2147483701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66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679" r:id="rId21"/>
    <p:sldLayoutId id="214748368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279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9035-9385-21BB-5C5B-03BFFF6C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" y="1399309"/>
            <a:ext cx="5346951" cy="2566404"/>
          </a:xfrm>
        </p:spPr>
        <p:txBody>
          <a:bodyPr/>
          <a:lstStyle/>
          <a:p>
            <a:r>
              <a:rPr lang="en-GB" sz="3200" b="0" dirty="0"/>
              <a:t>STAKEHOLDERS’ DIALOGUE: </a:t>
            </a:r>
            <a:br>
              <a:rPr lang="en-GB" sz="3200" b="0" dirty="0"/>
            </a:br>
            <a:r>
              <a:rPr lang="en-GB" sz="2800" b="0" dirty="0"/>
              <a:t>RECORDED MUSIC INDUSTRY’S PERSPECTIVE</a:t>
            </a:r>
            <a:br>
              <a:rPr lang="en-GB" sz="3200" b="0" dirty="0"/>
            </a:br>
            <a:endParaRPr lang="en-GB" sz="32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5F473-8AA5-946D-4067-798D8465F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22" y="3429001"/>
            <a:ext cx="4817164" cy="1196008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Kristina Janušauskaitė, </a:t>
            </a:r>
          </a:p>
          <a:p>
            <a:r>
              <a:rPr lang="en-GB" dirty="0"/>
              <a:t>IFPI Director of European Legal Affairs</a:t>
            </a:r>
          </a:p>
          <a:p>
            <a:r>
              <a:rPr lang="en-GB" dirty="0"/>
              <a:t>8-10 October, ALAI Congress, </a:t>
            </a:r>
            <a:r>
              <a:rPr lang="en-GB" dirty="0" err="1"/>
              <a:t>Opatija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27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C0435-DB3A-7335-B81F-BA64543B71EC}"/>
              </a:ext>
            </a:extLst>
          </p:cNvPr>
          <p:cNvSpPr txBox="1"/>
          <p:nvPr/>
        </p:nvSpPr>
        <p:spPr>
          <a:xfrm>
            <a:off x="5922169" y="4492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DDB1B-27B2-7854-E9B2-2400C1CB8DBD}"/>
              </a:ext>
            </a:extLst>
          </p:cNvPr>
          <p:cNvSpPr txBox="1"/>
          <p:nvPr/>
        </p:nvSpPr>
        <p:spPr>
          <a:xfrm>
            <a:off x="166419" y="269156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EFE602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CF781-60FF-D5FA-0E19-9B419FDFA104}"/>
              </a:ext>
            </a:extLst>
          </p:cNvPr>
          <p:cNvSpPr txBox="1"/>
          <p:nvPr/>
        </p:nvSpPr>
        <p:spPr>
          <a:xfrm>
            <a:off x="166419" y="361518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EFE602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FEF1AC-26F1-3B60-45DE-6B7276F122BC}"/>
              </a:ext>
            </a:extLst>
          </p:cNvPr>
          <p:cNvSpPr txBox="1"/>
          <p:nvPr/>
        </p:nvSpPr>
        <p:spPr>
          <a:xfrm>
            <a:off x="166419" y="458075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EFE602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4AFA84-D15C-15FA-4EA5-E2550C869D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795" y="2841741"/>
            <a:ext cx="11522001" cy="244208"/>
          </a:xfrm>
        </p:spPr>
        <p:txBody>
          <a:bodyPr/>
          <a:lstStyle/>
          <a:p>
            <a:r>
              <a:rPr lang="en-GB" sz="1800" dirty="0">
                <a:latin typeface="Arial Black" panose="020B0A04020102020204" pitchFamily="34" charset="0"/>
              </a:rPr>
              <a:t>EU / WIPO: streaming economy-related initiatives / dialogues</a:t>
            </a:r>
          </a:p>
          <a:p>
            <a:endParaRPr lang="en-GB" sz="1800" dirty="0">
              <a:latin typeface="Arial Black" panose="020B0A04020102020204" pitchFamily="34" charset="0"/>
            </a:endParaRPr>
          </a:p>
          <a:p>
            <a:endParaRPr lang="en-GB" sz="1800" dirty="0">
              <a:latin typeface="Arial Black" panose="020B0A04020102020204" pitchFamily="34" charset="0"/>
            </a:endParaRPr>
          </a:p>
          <a:p>
            <a:r>
              <a:rPr lang="en-GB" sz="1800" dirty="0">
                <a:latin typeface="Arial Black" panose="020B0A04020102020204" pitchFamily="34" charset="0"/>
              </a:rPr>
              <a:t>EU: Post-DSM national developments / dialogues (</a:t>
            </a:r>
            <a:r>
              <a:rPr lang="en-GB" sz="1800" dirty="0" err="1">
                <a:latin typeface="Arial Black" panose="020B0A04020102020204" pitchFamily="34" charset="0"/>
              </a:rPr>
              <a:t>eg</a:t>
            </a:r>
            <a:r>
              <a:rPr lang="en-GB" sz="1800" dirty="0">
                <a:latin typeface="Arial Black" panose="020B0A04020102020204" pitchFamily="34" charset="0"/>
              </a:rPr>
              <a:t> France, The Netherlands)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FF7CB3-D731-1CE8-1F90-AAB85BE15A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933" y="4642488"/>
            <a:ext cx="11479863" cy="366833"/>
          </a:xfrm>
        </p:spPr>
        <p:txBody>
          <a:bodyPr/>
          <a:lstStyle/>
          <a:p>
            <a:r>
              <a:rPr lang="en-GB" sz="1800" dirty="0">
                <a:latin typeface="Arial Black" panose="020B0A04020102020204" pitchFamily="34" charset="0"/>
              </a:rPr>
              <a:t>UK: voluntary music industry dialogue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1FA9510-8038-FFD3-9994-C44DE45D5A18}"/>
              </a:ext>
            </a:extLst>
          </p:cNvPr>
          <p:cNvSpPr txBox="1">
            <a:spLocks/>
          </p:cNvSpPr>
          <p:nvPr/>
        </p:nvSpPr>
        <p:spPr>
          <a:xfrm>
            <a:off x="547795" y="4737144"/>
            <a:ext cx="11237763" cy="27217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13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4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D29E-0C12-A128-36CE-AEE9FE85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99" y="449228"/>
            <a:ext cx="10638081" cy="722696"/>
          </a:xfrm>
        </p:spPr>
        <p:txBody>
          <a:bodyPr/>
          <a:lstStyle/>
          <a:p>
            <a:r>
              <a:rPr lang="en-GB" sz="2800" dirty="0"/>
              <a:t>EU/WIPO: STREAMING ECONOMY-RELATED INITIATIVES &amp; DIALOGUES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3E37E226-0802-C414-2FE0-83F4DC5D3E61}"/>
              </a:ext>
            </a:extLst>
          </p:cNvPr>
          <p:cNvSpPr/>
          <p:nvPr/>
        </p:nvSpPr>
        <p:spPr>
          <a:xfrm rot="21100004">
            <a:off x="2722310" y="1269842"/>
            <a:ext cx="4678877" cy="1593288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96254E35-C92B-AB61-AA69-01C889568787}"/>
              </a:ext>
            </a:extLst>
          </p:cNvPr>
          <p:cNvSpPr/>
          <p:nvPr/>
        </p:nvSpPr>
        <p:spPr>
          <a:xfrm rot="10800000">
            <a:off x="7083889" y="1997683"/>
            <a:ext cx="2868494" cy="2610961"/>
          </a:xfrm>
          <a:prstGeom prst="teardrop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64B94-CD0B-26E1-9E76-B266431854B5}"/>
              </a:ext>
            </a:extLst>
          </p:cNvPr>
          <p:cNvSpPr/>
          <p:nvPr/>
        </p:nvSpPr>
        <p:spPr>
          <a:xfrm>
            <a:off x="4399722" y="4523509"/>
            <a:ext cx="3033984" cy="1804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A9587B7E-9994-D896-922D-6C464B3512E5}"/>
              </a:ext>
            </a:extLst>
          </p:cNvPr>
          <p:cNvSpPr/>
          <p:nvPr/>
        </p:nvSpPr>
        <p:spPr>
          <a:xfrm rot="2360538">
            <a:off x="1554899" y="3000758"/>
            <a:ext cx="3112500" cy="2926034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06D9E-A9DC-5BD3-C03A-25EBFF538FD1}"/>
              </a:ext>
            </a:extLst>
          </p:cNvPr>
          <p:cNvSpPr txBox="1"/>
          <p:nvPr/>
        </p:nvSpPr>
        <p:spPr>
          <a:xfrm>
            <a:off x="1883643" y="4249537"/>
            <a:ext cx="234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 Black" panose="020B0A04020102020204" pitchFamily="34" charset="0"/>
                <a:cs typeface="Arial" panose="020B0604020202020204" pitchFamily="34" charset="0"/>
              </a:rPr>
              <a:t>Discoverability / Prominence of local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80286-D622-8B08-2B18-6C95B0CE8D00}"/>
              </a:ext>
            </a:extLst>
          </p:cNvPr>
          <p:cNvSpPr txBox="1"/>
          <p:nvPr/>
        </p:nvSpPr>
        <p:spPr>
          <a:xfrm>
            <a:off x="4752536" y="5272473"/>
            <a:ext cx="216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Black" panose="020B0A04020102020204" pitchFamily="34" charset="0"/>
                <a:cs typeface="Arial" panose="020B0604020202020204" pitchFamily="34" charset="0"/>
              </a:rPr>
              <a:t>Copyright infrastructure/metadata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75D71-3DC8-A4B1-8B03-D69B0291444E}"/>
              </a:ext>
            </a:extLst>
          </p:cNvPr>
          <p:cNvSpPr txBox="1"/>
          <p:nvPr/>
        </p:nvSpPr>
        <p:spPr>
          <a:xfrm>
            <a:off x="7889162" y="3118497"/>
            <a:ext cx="167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Black" panose="020B0A04020102020204" pitchFamily="34" charset="0"/>
                <a:cs typeface="Arial" panose="020B0604020202020204" pitchFamily="34" charset="0"/>
              </a:rPr>
              <a:t>Fair </a:t>
            </a:r>
            <a:r>
              <a:rPr lang="en-GB" dirty="0" err="1">
                <a:latin typeface="Arial Black" panose="020B0A04020102020204" pitchFamily="34" charset="0"/>
                <a:cs typeface="Arial" panose="020B0604020202020204" pitchFamily="34" charset="0"/>
              </a:rPr>
              <a:t>MusE</a:t>
            </a:r>
            <a:endParaRPr lang="en-GB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F790E-16FB-B15E-A4A6-64B54A6A92B5}"/>
              </a:ext>
            </a:extLst>
          </p:cNvPr>
          <p:cNvSpPr txBox="1"/>
          <p:nvPr/>
        </p:nvSpPr>
        <p:spPr>
          <a:xfrm>
            <a:off x="4094922" y="2696817"/>
            <a:ext cx="3462260" cy="20313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rial Black" panose="020B0A04020102020204" pitchFamily="34" charset="0"/>
                <a:cs typeface="Arial" panose="020B0604020202020204" pitchFamily="34" charset="0"/>
              </a:rPr>
              <a:t>Phonogram producers: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the role of a record label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Share data, practical experience and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Discuss music ecosystem at large</a:t>
            </a:r>
            <a:endParaRPr lang="en-GB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5FD07-188A-1CAA-C7AE-3EEE684710C4}"/>
              </a:ext>
            </a:extLst>
          </p:cNvPr>
          <p:cNvSpPr txBox="1"/>
          <p:nvPr/>
        </p:nvSpPr>
        <p:spPr>
          <a:xfrm>
            <a:off x="3753483" y="1576695"/>
            <a:ext cx="3423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 Black" panose="020B0A04020102020204" pitchFamily="34" charset="0"/>
                <a:cs typeface="Arial" panose="020B0604020202020204" pitchFamily="34" charset="0"/>
              </a:rPr>
              <a:t>Music Moves Europe</a:t>
            </a:r>
          </a:p>
          <a:p>
            <a:r>
              <a:rPr lang="en-GB" dirty="0">
                <a:latin typeface="Arial Black" panose="020B0A04020102020204" pitchFamily="34" charset="0"/>
                <a:cs typeface="Arial" panose="020B0604020202020204" pitchFamily="34" charset="0"/>
              </a:rPr>
              <a:t>(part of Creative Europe)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117F3F7-4E56-6429-724F-F3E2CEC39942}"/>
              </a:ext>
            </a:extLst>
          </p:cNvPr>
          <p:cNvSpPr/>
          <p:nvPr/>
        </p:nvSpPr>
        <p:spPr>
          <a:xfrm>
            <a:off x="8727954" y="4285173"/>
            <a:ext cx="2937753" cy="1719640"/>
          </a:xfrm>
          <a:prstGeom prst="triangle">
            <a:avLst>
              <a:gd name="adj" fmla="val 48132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WIPO For Creators</a:t>
            </a:r>
          </a:p>
        </p:txBody>
      </p:sp>
    </p:spTree>
    <p:extLst>
      <p:ext uri="{BB962C8B-B14F-4D97-AF65-F5344CB8AC3E}">
        <p14:creationId xmlns:p14="http://schemas.microsoft.com/office/powerpoint/2010/main" val="253804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B6B5-E186-E319-60C8-F82A4D02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0" dirty="0"/>
              <a:t>POST-DSM: FRANCE &amp; THE NETHERLANDS 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F568F154-15DD-C3B6-C4F3-AC4006D5CF52}"/>
              </a:ext>
            </a:extLst>
          </p:cNvPr>
          <p:cNvSpPr/>
          <p:nvPr/>
        </p:nvSpPr>
        <p:spPr>
          <a:xfrm>
            <a:off x="201911" y="3441347"/>
            <a:ext cx="11704879" cy="2744707"/>
          </a:xfrm>
          <a:prstGeom prst="flowChartTerminator">
            <a:avLst/>
          </a:prstGeom>
          <a:solidFill>
            <a:srgbClr val="4161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 Black" panose="020B0A04020102020204" pitchFamily="34" charset="0"/>
                <a:cs typeface="Arial" panose="020B0604020202020204" pitchFamily="34" charset="0"/>
              </a:rPr>
              <a:t>Parties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France: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framework agreement between representatives of phonogram producers, performers’ trade unions, phonograms producers’ CMO and performers’ CMO (note: artists have a special employment status in France)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Netherlands: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the Dutch phonogram producers’ association and artists’ trade unions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EDF9934A-B564-4D28-57F9-157DE6B2154D}"/>
              </a:ext>
            </a:extLst>
          </p:cNvPr>
          <p:cNvSpPr/>
          <p:nvPr/>
        </p:nvSpPr>
        <p:spPr>
          <a:xfrm>
            <a:off x="0" y="939195"/>
            <a:ext cx="11617793" cy="2358187"/>
          </a:xfrm>
          <a:prstGeom prst="flowChartTerminator">
            <a:avLst/>
          </a:prstGeom>
          <a:solidFill>
            <a:srgbClr val="4161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Context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France: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2022 collective agreement was required by law implementing the DSM Directive.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Netherlands: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“Bestseller fund” for session musicians as part of the implementation of the contract adjustment provision under the DSM Article 20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Agreed recommendations on non-usus / old contracts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71934-746E-E48E-13D5-672D9DCA4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CC10A7-6337-7CCD-17E0-459D8A20B3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5559" y="1049825"/>
            <a:ext cx="6716233" cy="4217581"/>
          </a:xfrm>
        </p:spPr>
        <p:txBody>
          <a:bodyPr lIns="91440" tIns="45720" rIns="91440" bIns="45720" anchor="t"/>
          <a:lstStyle/>
          <a:p>
            <a:r>
              <a:rPr lang="en-GB" sz="2000" b="1" dirty="0"/>
              <a:t>Background: Working group </a:t>
            </a:r>
            <a:r>
              <a:rPr lang="en-GB" sz="2000" dirty="0"/>
              <a:t>(set by the previous UK Government in May 2023)</a:t>
            </a:r>
          </a:p>
          <a:p>
            <a:endParaRPr lang="en-GB" sz="2000" dirty="0"/>
          </a:p>
          <a:p>
            <a:r>
              <a:rPr lang="en-GB" sz="2000" b="1" dirty="0"/>
              <a:t>Participants: </a:t>
            </a:r>
            <a:r>
              <a:rPr lang="en-GB" sz="2000" dirty="0"/>
              <a:t>artist campaign groups, music publishers, streaming platforms, collective management organizations, record labels</a:t>
            </a:r>
          </a:p>
          <a:p>
            <a:endParaRPr lang="en-GB" sz="2000" dirty="0"/>
          </a:p>
          <a:p>
            <a:r>
              <a:rPr lang="en-GB" sz="2000" b="1" dirty="0"/>
              <a:t>What has been agreed?</a:t>
            </a:r>
          </a:p>
          <a:p>
            <a:endParaRPr lang="en-GB" sz="2000" dirty="0"/>
          </a:p>
          <a:p>
            <a:r>
              <a:rPr lang="en-GB" sz="2000" dirty="0"/>
              <a:t>Set of principles in targeted support for artists and songwriters</a:t>
            </a:r>
          </a:p>
          <a:p>
            <a:endParaRPr lang="en-GB" sz="2000" dirty="0"/>
          </a:p>
          <a:p>
            <a:r>
              <a:rPr lang="en-GB" sz="2000" dirty="0"/>
              <a:t>+ BPI and the UK Musicians’ Union agreement on an increase in the fees paid to session musicians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b="1" dirty="0"/>
          </a:p>
          <a:p>
            <a:endParaRPr lang="en-GB" sz="2000" b="1" dirty="0"/>
          </a:p>
          <a:p>
            <a:pPr marL="285750" indent="-285750">
              <a:buChar char="•"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1BEE8F-FF38-62AE-9F0F-453D6C45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56" y="351461"/>
            <a:ext cx="4273062" cy="2348607"/>
          </a:xfrm>
        </p:spPr>
        <p:txBody>
          <a:bodyPr lIns="0" tIns="0" rIns="0" bIns="0" anchor="t"/>
          <a:lstStyle/>
          <a:p>
            <a:r>
              <a:rPr lang="en-GB" dirty="0">
                <a:latin typeface="Arial Black"/>
              </a:rPr>
              <a:t>UK VOLUNTARY INDUSTRY CONSULTATION/ PRINCIPLES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95A1F1-EE7C-D8BB-2E4C-121EFEDCA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9570" y="2852468"/>
            <a:ext cx="3684270" cy="1593741"/>
          </a:xfrm>
        </p:spPr>
        <p:txBody>
          <a:bodyPr lIns="0" tIns="0" rIns="0" bIns="0" anchor="t"/>
          <a:lstStyle/>
          <a:p>
            <a:endParaRPr lang="en-GB">
              <a:latin typeface="Arial"/>
              <a:cs typeface="Arial"/>
            </a:endParaRP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D54E2-E274-CCDA-5D30-75127EC58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5941-C67A-20C2-0034-33E22481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latin typeface="Arial Black" panose="020B0A04020102020204" pitchFamily="34" charset="0"/>
              </a:rPr>
              <a:t>Key takeaways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63E08D25-2A42-3673-61E2-70CB01C14F10}"/>
              </a:ext>
            </a:extLst>
          </p:cNvPr>
          <p:cNvSpPr/>
          <p:nvPr/>
        </p:nvSpPr>
        <p:spPr>
          <a:xfrm>
            <a:off x="243560" y="2696566"/>
            <a:ext cx="11704879" cy="1245956"/>
          </a:xfrm>
          <a:prstGeom prst="flowChartTerminator">
            <a:avLst/>
          </a:prstGeom>
          <a:solidFill>
            <a:srgbClr val="4161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Outcomes, which are also </a:t>
            </a:r>
            <a:r>
              <a:rPr lang="en-GB" sz="2400" u="sng" dirty="0"/>
              <a:t>country-specific</a:t>
            </a:r>
            <a:r>
              <a:rPr lang="en-GB" sz="2400" dirty="0"/>
              <a:t>, followed the in-depth consultation among parties and consideration of alternative approaches, including legislative interventions, which were rejected based on evidence.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102F3AEA-CDC9-0822-291C-C1CEAD4B3BAE}"/>
              </a:ext>
            </a:extLst>
          </p:cNvPr>
          <p:cNvSpPr/>
          <p:nvPr/>
        </p:nvSpPr>
        <p:spPr>
          <a:xfrm>
            <a:off x="170774" y="1122889"/>
            <a:ext cx="11617793" cy="1390509"/>
          </a:xfrm>
          <a:prstGeom prst="flowChartTerminator">
            <a:avLst/>
          </a:prstGeom>
          <a:solidFill>
            <a:srgbClr val="4161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Positive voluntary agreements can be reached through </a:t>
            </a:r>
            <a:r>
              <a:rPr lang="en-GB" sz="2400" u="sng" dirty="0"/>
              <a:t>industry-led dialogue</a:t>
            </a:r>
            <a:r>
              <a:rPr lang="en-GB" sz="2400" dirty="0"/>
              <a:t>.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E94D509B-B2FD-F299-C310-DE518E3F5C87}"/>
              </a:ext>
            </a:extLst>
          </p:cNvPr>
          <p:cNvSpPr/>
          <p:nvPr/>
        </p:nvSpPr>
        <p:spPr>
          <a:xfrm>
            <a:off x="95251" y="4088295"/>
            <a:ext cx="11823948" cy="1464365"/>
          </a:xfrm>
          <a:prstGeom prst="flowChartTerminator">
            <a:avLst/>
          </a:prstGeom>
          <a:solidFill>
            <a:srgbClr val="4161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Record companies continue having their own </a:t>
            </a:r>
            <a:r>
              <a:rPr lang="en-GB" sz="2400" u="sng" dirty="0"/>
              <a:t>bespoke programmes </a:t>
            </a:r>
            <a:r>
              <a:rPr lang="en-GB" sz="2400" dirty="0"/>
              <a:t>to deliver for the artists with whom they are working.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9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B8411-1001-255C-97DC-19FC51468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C9B677-127E-8AE6-1441-B513A183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709" y="3211486"/>
            <a:ext cx="2498581" cy="435027"/>
          </a:xfrm>
        </p:spPr>
        <p:txBody>
          <a:bodyPr/>
          <a:lstStyle/>
          <a:p>
            <a:r>
              <a:rPr lang="en-GB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43700834"/>
      </p:ext>
    </p:extLst>
  </p:cSld>
  <p:clrMapOvr>
    <a:masterClrMapping/>
  </p:clrMapOvr>
</p:sld>
</file>

<file path=ppt/theme/theme1.xml><?xml version="1.0" encoding="utf-8"?>
<a:theme xmlns:a="http://schemas.openxmlformats.org/drawingml/2006/main" name="IFPI 2025">
  <a:themeElements>
    <a:clrScheme name="GMR 2025">
      <a:dk1>
        <a:srgbClr val="000000"/>
      </a:dk1>
      <a:lt1>
        <a:srgbClr val="FFFFFF"/>
      </a:lt1>
      <a:dk2>
        <a:srgbClr val="282979"/>
      </a:dk2>
      <a:lt2>
        <a:srgbClr val="DCDCDC"/>
      </a:lt2>
      <a:accent1>
        <a:srgbClr val="4161AB"/>
      </a:accent1>
      <a:accent2>
        <a:srgbClr val="31B191"/>
      </a:accent2>
      <a:accent3>
        <a:srgbClr val="DC4013"/>
      </a:accent3>
      <a:accent4>
        <a:srgbClr val="EF8228"/>
      </a:accent4>
      <a:accent5>
        <a:srgbClr val="D868A4"/>
      </a:accent5>
      <a:accent6>
        <a:srgbClr val="FABF00"/>
      </a:accent6>
      <a:hlink>
        <a:srgbClr val="31B191"/>
      </a:hlink>
      <a:folHlink>
        <a:srgbClr val="4161A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BF7560A567A4DAD34845C91A3A431" ma:contentTypeVersion="19" ma:contentTypeDescription="Create a new document." ma:contentTypeScope="" ma:versionID="d49a9a7cc01659728baf74f84ac0e2ac">
  <xsd:schema xmlns:xsd="http://www.w3.org/2001/XMLSchema" xmlns:xs="http://www.w3.org/2001/XMLSchema" xmlns:p="http://schemas.microsoft.com/office/2006/metadata/properties" xmlns:ns2="3871be1b-0b5d-4fe9-be4c-e14789141667" xmlns:ns3="b0b62117-dee4-4ad7-b8c9-a8e11a3b5f22" targetNamespace="http://schemas.microsoft.com/office/2006/metadata/properties" ma:root="true" ma:fieldsID="9ec81095fa126160bb4dca3c2b9ec262" ns2:_="" ns3:_="">
    <xsd:import namespace="3871be1b-0b5d-4fe9-be4c-e14789141667"/>
    <xsd:import namespace="b0b62117-dee4-4ad7-b8c9-a8e11a3b5f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1be1b-0b5d-4fe9-be4c-e14789141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18e2fad-5a5d-4fd6-b095-b699e36e43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62117-dee4-4ad7-b8c9-a8e11a3b5f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005d93d-a335-4f0a-8692-c2460a8b74f2}" ma:internalName="TaxCatchAll" ma:showField="CatchAllData" ma:web="b0b62117-dee4-4ad7-b8c9-a8e11a3b5f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71be1b-0b5d-4fe9-be4c-e14789141667">
      <Terms xmlns="http://schemas.microsoft.com/office/infopath/2007/PartnerControls"/>
    </lcf76f155ced4ddcb4097134ff3c332f>
    <TaxCatchAll xmlns="b0b62117-dee4-4ad7-b8c9-a8e11a3b5f22" xsi:nil="true"/>
  </documentManagement>
</p:properties>
</file>

<file path=customXml/itemProps1.xml><?xml version="1.0" encoding="utf-8"?>
<ds:datastoreItem xmlns:ds="http://schemas.openxmlformats.org/officeDocument/2006/customXml" ds:itemID="{272D0761-F910-43C6-9727-3A7C69AD3B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755138-414E-42B3-BEDD-13B61EB10201}">
  <ds:schemaRefs>
    <ds:schemaRef ds:uri="3871be1b-0b5d-4fe9-be4c-e14789141667"/>
    <ds:schemaRef ds:uri="b0b62117-dee4-4ad7-b8c9-a8e11a3b5f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D329F30-34EB-4574-BC90-D078F1EC45F6}">
  <ds:schemaRefs>
    <ds:schemaRef ds:uri="http://purl.org/dc/dcmitype/"/>
    <ds:schemaRef ds:uri="3871be1b-0b5d-4fe9-be4c-e14789141667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0b62117-dee4-4ad7-b8c9-a8e11a3b5f2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358</Words>
  <Application>Microsoft Office PowerPoint</Application>
  <PresentationFormat>Widescreen</PresentationFormat>
  <Paragraphs>64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Andale Mono</vt:lpstr>
      <vt:lpstr>Aptos</vt:lpstr>
      <vt:lpstr>Arial</vt:lpstr>
      <vt:lpstr>Arial Black</vt:lpstr>
      <vt:lpstr>Calibri</vt:lpstr>
      <vt:lpstr>Georgia</vt:lpstr>
      <vt:lpstr>IFPI 2025</vt:lpstr>
      <vt:lpstr>STAKEHOLDERS’ DIALOGUE:  RECORDED MUSIC INDUSTRY’S PERSPECTIVE </vt:lpstr>
      <vt:lpstr>PowerPoint Presentation</vt:lpstr>
      <vt:lpstr>EU/WIPO: STREAMING ECONOMY-RELATED INITIATIVES &amp; DIALOGUES</vt:lpstr>
      <vt:lpstr>POST-DSM: FRANCE &amp; THE NETHERLANDS </vt:lpstr>
      <vt:lpstr>UK VOLUNTARY INDUSTRY CONSULTATION/ PRINCIPLES</vt:lpstr>
      <vt:lpstr>Key takeaways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Blewett</dc:creator>
  <cp:lastModifiedBy>Kristina Janušauskaitė</cp:lastModifiedBy>
  <cp:revision>251</cp:revision>
  <cp:lastPrinted>2025-03-20T15:06:13Z</cp:lastPrinted>
  <dcterms:created xsi:type="dcterms:W3CDTF">2025-03-20T10:08:12Z</dcterms:created>
  <dcterms:modified xsi:type="dcterms:W3CDTF">2025-10-09T20:36:20Z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0x010100E77BF7560A567A4DAD34845C91A3A431</vt:lpwstr>
  </property>
  <property fmtid="{D5CDD505-2E9C-101B-9397-08002B2CF9AE}" pid="3" name="MediaServiceImageTags">
    <vt:lpwstr/>
  </property>
</Properties>
</file>